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9"/>
  </p:notesMasterIdLst>
  <p:sldIdLst>
    <p:sldId id="434" r:id="rId2"/>
    <p:sldId id="439" r:id="rId3"/>
    <p:sldId id="443" r:id="rId4"/>
    <p:sldId id="435" r:id="rId5"/>
    <p:sldId id="440" r:id="rId6"/>
    <p:sldId id="444" r:id="rId7"/>
    <p:sldId id="44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C59"/>
    <a:srgbClr val="00A57C"/>
    <a:srgbClr val="CC0000"/>
    <a:srgbClr val="139769"/>
    <a:srgbClr val="2E8C64"/>
    <a:srgbClr val="37A073"/>
    <a:srgbClr val="35976C"/>
    <a:srgbClr val="318A62"/>
    <a:srgbClr val="4B5D46"/>
    <a:srgbClr val="3CA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9" autoAdjust="0"/>
    <p:restoredTop sz="82765" autoAdjust="0"/>
  </p:normalViewPr>
  <p:slideViewPr>
    <p:cSldViewPr snapToGrid="0" snapToObjects="1">
      <p:cViewPr varScale="1">
        <p:scale>
          <a:sx n="101" d="100"/>
          <a:sy n="101" d="100"/>
        </p:scale>
        <p:origin x="105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4EFB-36E6-1842-94AE-12679600B14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E0DC-2CDB-F24E-B1A9-272FF2EB6F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5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3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9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59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7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17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E0DC-2CDB-F24E-B1A9-272FF2EB6FE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6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60306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3687632"/>
            <a:ext cx="7772400" cy="5414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87664" y="1123342"/>
            <a:ext cx="3968672" cy="85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6972" y="206376"/>
            <a:ext cx="5486400" cy="4418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748" y="1261875"/>
            <a:ext cx="3033667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7C7E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8748" y="206376"/>
            <a:ext cx="3033667" cy="96171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5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46" y="808155"/>
            <a:ext cx="8508054" cy="37864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8748" y="267881"/>
            <a:ext cx="4385189" cy="3637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22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48" y="267881"/>
            <a:ext cx="4385189" cy="3637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614272"/>
            <a:ext cx="4038600" cy="29803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92696" y="1614271"/>
            <a:ext cx="4038600" cy="2980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2_Two Content</a:t>
            </a:r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63935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9388" y="1197159"/>
            <a:ext cx="4038600" cy="420688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92696" y="1193585"/>
            <a:ext cx="4038600" cy="420688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00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48" y="267881"/>
            <a:ext cx="4385189" cy="3637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200151"/>
            <a:ext cx="2544674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3291598" y="1200151"/>
            <a:ext cx="2544674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6435423" y="1200151"/>
            <a:ext cx="2544674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01875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128982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5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48" y="267881"/>
            <a:ext cx="4385189" cy="3637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799675"/>
            <a:ext cx="2544674" cy="2794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3291598" y="1799674"/>
            <a:ext cx="2544674" cy="2794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6435423" y="1799673"/>
            <a:ext cx="2544674" cy="2794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01875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128982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79388" y="1197159"/>
            <a:ext cx="2544032" cy="602516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92240" y="1197157"/>
            <a:ext cx="2544032" cy="602516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435423" y="1200151"/>
            <a:ext cx="2544032" cy="602516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259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496972" y="206376"/>
            <a:ext cx="5486400" cy="4418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748" y="1261875"/>
            <a:ext cx="3033667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7C7E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8748" y="206376"/>
            <a:ext cx="3033667" cy="96171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60306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3687632"/>
            <a:ext cx="7772400" cy="5414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632" y="9027"/>
            <a:ext cx="3319669" cy="196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60306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3687632"/>
            <a:ext cx="7772400" cy="5414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632" y="9027"/>
            <a:ext cx="3319669" cy="196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60306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3687632"/>
            <a:ext cx="7772400" cy="5414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0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46" y="1200151"/>
            <a:ext cx="8508054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8746" y="206376"/>
            <a:ext cx="8508054" cy="5270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6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200151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892696" y="1200151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63935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8746" y="206376"/>
            <a:ext cx="8508054" cy="5270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46" y="206376"/>
            <a:ext cx="8508054" cy="5270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620839"/>
            <a:ext cx="4038600" cy="29737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892696" y="1620839"/>
            <a:ext cx="4038600" cy="29737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63935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9388" y="1200151"/>
            <a:ext cx="4038600" cy="420688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92696" y="1200151"/>
            <a:ext cx="4038600" cy="420688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65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46" y="206376"/>
            <a:ext cx="8508054" cy="5270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200151"/>
            <a:ext cx="2544674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3291598" y="1200151"/>
            <a:ext cx="2544674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6435423" y="1200151"/>
            <a:ext cx="2544674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08667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128982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07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46" y="206376"/>
            <a:ext cx="8508054" cy="5270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08667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128982" y="1200151"/>
            <a:ext cx="0" cy="3394472"/>
          </a:xfrm>
          <a:prstGeom prst="line">
            <a:avLst/>
          </a:prstGeom>
          <a:ln w="31750" cap="rnd" cmpd="sng">
            <a:prstDash val="sysDot"/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78746" y="1799675"/>
            <a:ext cx="2544674" cy="2794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79388" y="1197159"/>
            <a:ext cx="2544032" cy="602516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0"/>
          </p:nvPr>
        </p:nvSpPr>
        <p:spPr>
          <a:xfrm>
            <a:off x="3291598" y="1799674"/>
            <a:ext cx="2544674" cy="2794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1"/>
          </p:nvPr>
        </p:nvSpPr>
        <p:spPr>
          <a:xfrm>
            <a:off x="6435423" y="1799673"/>
            <a:ext cx="2544674" cy="2794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92240" y="1197157"/>
            <a:ext cx="2544032" cy="602516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435423" y="1200151"/>
            <a:ext cx="2544032" cy="602516"/>
          </a:xfrm>
          <a:prstGeom prst="rect">
            <a:avLst/>
          </a:prstGeom>
        </p:spPr>
        <p:txBody>
          <a:bodyPr/>
          <a:lstStyle>
            <a:lvl1pPr>
              <a:defRPr sz="1400" b="0" cap="all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54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0494" y="1412575"/>
            <a:ext cx="8007261" cy="2016993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7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4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753854"/>
            <a:ext cx="9144000" cy="3896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8747" y="4753854"/>
            <a:ext cx="8814947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939527" y="4753854"/>
            <a:ext cx="1054166" cy="22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4" r:id="rId2"/>
    <p:sldLayoutId id="2147483661" r:id="rId3"/>
    <p:sldLayoutId id="2147483663" r:id="rId4"/>
    <p:sldLayoutId id="2147483671" r:id="rId5"/>
    <p:sldLayoutId id="2147483670" r:id="rId6"/>
    <p:sldLayoutId id="2147483676" r:id="rId7"/>
    <p:sldLayoutId id="2147483665" r:id="rId8"/>
    <p:sldLayoutId id="2147483666" r:id="rId9"/>
    <p:sldLayoutId id="2147483668" r:id="rId10"/>
    <p:sldLayoutId id="2147483658" r:id="rId11"/>
    <p:sldLayoutId id="2147483672" r:id="rId12"/>
    <p:sldLayoutId id="2147483669" r:id="rId13"/>
    <p:sldLayoutId id="2147483675" r:id="rId14"/>
    <p:sldLayoutId id="2147483657" r:id="rId15"/>
    <p:sldLayoutId id="2147483715" r:id="rId16"/>
    <p:sldLayoutId id="214748372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astic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llertechcoach.weebly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1914525"/>
            <a:ext cx="8512175" cy="1745706"/>
          </a:xfrm>
        </p:spPr>
        <p:txBody>
          <a:bodyPr anchor="t"/>
          <a:lstStyle/>
          <a:p>
            <a:pPr algn="ctr"/>
            <a:r>
              <a:rPr lang="en-US" sz="5400" dirty="0">
                <a:solidFill>
                  <a:schemeClr val="bg1">
                    <a:lumMod val="50000"/>
                  </a:schemeClr>
                </a:solidFill>
              </a:rPr>
              <a:t>Welcome!</a:t>
            </a:r>
            <a:br>
              <a:rPr lang="en-US" sz="5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i="1" dirty="0">
                <a:solidFill>
                  <a:srgbClr val="7F7F7F"/>
                </a:solidFill>
                <a:latin typeface="Franklin Gothic Medium"/>
              </a:rPr>
              <a:t>G</a:t>
            </a:r>
            <a:r>
              <a:rPr lang="en-US" sz="1800" i="1" dirty="0" smtClean="0">
                <a:solidFill>
                  <a:srgbClr val="7F7F7F"/>
                </a:solidFill>
                <a:latin typeface="Franklin Gothic Medium"/>
              </a:rPr>
              <a:t>oogle Chrome or Mozilla </a:t>
            </a:r>
            <a:r>
              <a:rPr lang="en-US" sz="1800" i="1" dirty="0">
                <a:solidFill>
                  <a:srgbClr val="7F7F7F"/>
                </a:solidFill>
                <a:latin typeface="Franklin Gothic Medium"/>
              </a:rPr>
              <a:t>Firefox </a:t>
            </a:r>
            <a:r>
              <a:rPr lang="en-US" sz="1800" i="1" dirty="0" smtClean="0">
                <a:solidFill>
                  <a:srgbClr val="7F7F7F"/>
                </a:solidFill>
                <a:latin typeface="Franklin Gothic Medium"/>
              </a:rPr>
              <a:t>are </a:t>
            </a:r>
            <a:r>
              <a:rPr lang="en-US" sz="1800" i="1" dirty="0">
                <a:solidFill>
                  <a:srgbClr val="7F7F7F"/>
                </a:solidFill>
                <a:latin typeface="Franklin Gothic Medium"/>
              </a:rPr>
              <a:t>the </a:t>
            </a:r>
            <a:r>
              <a:rPr lang="en-US" sz="1800" i="1" dirty="0" smtClean="0">
                <a:solidFill>
                  <a:srgbClr val="7F7F7F"/>
                </a:solidFill>
                <a:latin typeface="Franklin Gothic Medium"/>
              </a:rPr>
              <a:t>Browsers </a:t>
            </a:r>
            <a:r>
              <a:rPr lang="en-US" sz="1800" i="1" dirty="0">
                <a:solidFill>
                  <a:srgbClr val="7F7F7F"/>
                </a:solidFill>
                <a:latin typeface="Franklin Gothic Medium"/>
              </a:rPr>
              <a:t>of Choice.</a:t>
            </a:r>
          </a:p>
        </p:txBody>
      </p:sp>
      <p:pic>
        <p:nvPicPr>
          <p:cNvPr id="10" name="Picture 9" descr="finaliz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28" y="857912"/>
            <a:ext cx="3365905" cy="72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7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8869" y="669425"/>
            <a:ext cx="8508054" cy="3824619"/>
          </a:xfrm>
        </p:spPr>
        <p:txBody>
          <a:bodyPr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Create a student account in </a:t>
            </a:r>
            <a:r>
              <a:rPr lang="en-US" sz="1600" b="1" dirty="0" err="1"/>
              <a:t>Edulastic</a:t>
            </a:r>
            <a:r>
              <a:rPr lang="en-US" sz="1600" b="1" dirty="0"/>
              <a:t> and take a sample student assessment.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Navigate to </a:t>
            </a:r>
            <a:r>
              <a:rPr lang="en-US" sz="1600" b="1" dirty="0" err="1"/>
              <a:t>Edulastic</a:t>
            </a:r>
            <a:r>
              <a:rPr lang="en-US" sz="1600" b="1" dirty="0"/>
              <a:t> by doing one of the following: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Go to the </a:t>
            </a:r>
            <a:r>
              <a:rPr lang="en-US" sz="1600" dirty="0" smtClean="0"/>
              <a:t>WBM website, click on the Resources tab at the top, and </a:t>
            </a:r>
            <a:r>
              <a:rPr lang="en-US" sz="1600" dirty="0"/>
              <a:t>click on </a:t>
            </a:r>
            <a:r>
              <a:rPr lang="en-US" sz="1600" dirty="0" err="1" smtClean="0"/>
              <a:t>Edulastic</a:t>
            </a:r>
            <a:r>
              <a:rPr lang="en-US" sz="1600" dirty="0" smtClean="0"/>
              <a:t> under Student Resources.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Type in </a:t>
            </a:r>
            <a:r>
              <a:rPr lang="en-US" sz="1600" dirty="0" smtClean="0">
                <a:hlinkClick r:id="rId3"/>
              </a:rPr>
              <a:t>www.edulastic.com</a:t>
            </a:r>
            <a:r>
              <a:rPr lang="en-US" sz="1600" dirty="0" smtClean="0"/>
              <a:t> into the browser address bar.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you have been through training at WBM already, you have completed the next step.  You do not need to complete the next slide.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you have not been through training at WBM, you will need to complete the directions on the following slide.</a:t>
            </a:r>
            <a:endParaRPr lang="en-US" sz="1600" dirty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1425" y="142349"/>
            <a:ext cx="8508054" cy="527077"/>
          </a:xfrm>
        </p:spPr>
        <p:txBody>
          <a:bodyPr anchor="t"/>
          <a:lstStyle/>
          <a:p>
            <a:r>
              <a:rPr lang="en-US" sz="2800" u="sng" dirty="0" err="1" smtClean="0">
                <a:solidFill>
                  <a:schemeClr val="bg1">
                    <a:lumMod val="50000"/>
                  </a:schemeClr>
                </a:solidFill>
              </a:rPr>
              <a:t>Bellwork</a:t>
            </a:r>
            <a:endParaRPr lang="en-US" sz="2800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0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8746" y="923925"/>
            <a:ext cx="8508054" cy="3670301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sym typeface="Symbol" charset="0"/>
              </a:rPr>
              <a:t>Log back into Edulastic.com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Symbol" charset="0"/>
              </a:rPr>
              <a:t>Click "Create a </a:t>
            </a: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Free Account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"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Symbol" charset="0"/>
              </a:rPr>
              <a:t>Click "Sign Up!  It's Free."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Symbol" charset="0"/>
              </a:rPr>
              <a:t>Select "As a Student"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Symbol" charset="0"/>
              </a:rPr>
              <a:t>Use the class code </a:t>
            </a:r>
            <a:r>
              <a:rPr lang="en-US" dirty="0">
                <a:solidFill>
                  <a:srgbClr val="00A57C"/>
                </a:solidFill>
              </a:rPr>
              <a:t>45E1C </a:t>
            </a: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to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join </a:t>
            </a: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today’s "class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" </a:t>
            </a:r>
          </a:p>
          <a:p>
            <a:r>
              <a:rPr lang="en-US" dirty="0">
                <a:solidFill>
                  <a:srgbClr val="000000"/>
                </a:solidFill>
                <a:sym typeface="Symbol" charset="0"/>
              </a:rPr>
              <a:t>Put your first and last name.</a:t>
            </a:r>
          </a:p>
          <a:p>
            <a:r>
              <a:rPr lang="en-US" b="1" u="sng" dirty="0">
                <a:solidFill>
                  <a:srgbClr val="FC0C59"/>
                </a:solidFill>
                <a:sym typeface="Symbol" charset="0"/>
              </a:rPr>
              <a:t>DO NOT Enter an Email Address-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Use your first name initial, your last name, and 1234 as the username (i.e. "kweller1234").  Use your computer login password.</a:t>
            </a:r>
          </a:p>
          <a:p>
            <a:r>
              <a:rPr lang="en-US" dirty="0"/>
              <a:t>Select the Active </a:t>
            </a:r>
            <a:r>
              <a:rPr lang="en-US" dirty="0" smtClean="0"/>
              <a:t>Assignment, “Teacher Practice 1”.  </a:t>
            </a:r>
            <a:endParaRPr lang="en-US" dirty="0"/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>
                    <a:lumMod val="50000"/>
                  </a:schemeClr>
                </a:solidFill>
              </a:rPr>
              <a:t>To Create a Student Account</a:t>
            </a:r>
            <a:endParaRPr lang="en-US" u="sng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797" y="585465"/>
            <a:ext cx="1643428" cy="676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976" y="1654794"/>
            <a:ext cx="1827250" cy="836714"/>
          </a:xfrm>
          <a:prstGeom prst="rect">
            <a:avLst/>
          </a:prstGeom>
        </p:spPr>
      </p:pic>
      <p:pic>
        <p:nvPicPr>
          <p:cNvPr id="6" name="Picture 5" descr="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4776" y="3732272"/>
            <a:ext cx="2441615" cy="7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6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08" y="701699"/>
            <a:ext cx="8060362" cy="3668340"/>
          </a:xfrm>
        </p:spPr>
        <p:txBody>
          <a:bodyPr anchor="t"/>
          <a:lstStyle/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Wearing the "Student Hat" to understand your students’ experience of Edulastic</a:t>
            </a:r>
            <a:endParaRPr lang="en-US" sz="1600" dirty="0"/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Explore Student Account Features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Reviewing the Sample Assessment and Reports from the Teacher Window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Creating Teacher Logins (if needed)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Explore Teacher Account Features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Creating Classes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Creating an Assessment by Selection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Discuss Creating Questions/Assessments from "Scratch“ (Review MICA)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en-US" sz="1600" dirty="0"/>
              <a:t>Exit Ticket - PD </a:t>
            </a:r>
            <a:r>
              <a:rPr lang="en-US" sz="1600" dirty="0" err="1"/>
              <a:t>Eval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363" y="206376"/>
            <a:ext cx="8532649" cy="527077"/>
          </a:xfrm>
        </p:spPr>
        <p:txBody>
          <a:bodyPr anchor="t"/>
          <a:lstStyle/>
          <a:p>
            <a:r>
              <a:rPr lang="en-US" sz="2800" u="sng" dirty="0">
                <a:solidFill>
                  <a:schemeClr val="bg1">
                    <a:lumMod val="50000"/>
                  </a:schemeClr>
                </a:solidFill>
              </a:rPr>
              <a:t>Today's Agenda</a:t>
            </a:r>
          </a:p>
        </p:txBody>
      </p:sp>
    </p:spTree>
    <p:extLst>
      <p:ext uri="{BB962C8B-B14F-4D97-AF65-F5344CB8AC3E}">
        <p14:creationId xmlns:p14="http://schemas.microsoft.com/office/powerpoint/2010/main" val="351139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88" y="1552176"/>
            <a:ext cx="8507412" cy="3042049"/>
          </a:xfrm>
        </p:spPr>
        <p:txBody>
          <a:bodyPr anchor="t"/>
          <a:lstStyle/>
          <a:p>
            <a:r>
              <a:rPr lang="en-US" dirty="0"/>
              <a:t>Explore Student Account Features 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Dashboard - Look at Progress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Assignments - Select Assignment to view grade, Select Question to view response and teacher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Skill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Manage Classes - Add Additional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My Profile - Adding a picture, Change Profile, Change Username or Password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88" y="206375"/>
            <a:ext cx="8507412" cy="1181462"/>
          </a:xfrm>
        </p:spPr>
        <p:txBody>
          <a:bodyPr anchor="t"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 you complete the assignment, what features do you notice are available to students?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 prepared to share with the group.</a:t>
            </a:r>
          </a:p>
        </p:txBody>
      </p:sp>
    </p:spTree>
    <p:extLst>
      <p:ext uri="{BB962C8B-B14F-4D97-AF65-F5344CB8AC3E}">
        <p14:creationId xmlns:p14="http://schemas.microsoft.com/office/powerpoint/2010/main" val="26642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47699"/>
            <a:ext cx="7848600" cy="39465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Symbol" charset="0"/>
              </a:rPr>
              <a:t>Dashboard</a:t>
            </a:r>
            <a:endParaRPr lang="en-US" sz="1600" dirty="0">
              <a:sym typeface="Symbo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 Assignments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 Create New Assignment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 View Draft Status- Edit assignments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Assessment Library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Find Assessments created by other users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Select Customize to save it to your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Select Add More to add additional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 My Assessments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You can customize your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Symbol" charset="0"/>
              </a:rPr>
              <a:t>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Manage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Report Issues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Teacher Account Features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890094"/>
            <a:ext cx="8509000" cy="3714580"/>
          </a:xfrm>
        </p:spPr>
        <p:txBody>
          <a:bodyPr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Go </a:t>
            </a:r>
            <a:r>
              <a:rPr lang="en-US" sz="1600" dirty="0"/>
              <a:t>to </a:t>
            </a:r>
            <a:r>
              <a:rPr lang="en-US" sz="1600" dirty="0" smtClean="0"/>
              <a:t>Mrs. Weller’s </a:t>
            </a:r>
            <a:r>
              <a:rPr lang="en-US" sz="1600" dirty="0"/>
              <a:t>webpage by returning to the </a:t>
            </a:r>
            <a:r>
              <a:rPr lang="en-US" sz="1600" dirty="0" smtClean="0"/>
              <a:t>WBM webpage, going to Resources, </a:t>
            </a:r>
            <a:r>
              <a:rPr lang="en-US" sz="1600" dirty="0"/>
              <a:t>and clicking on the </a:t>
            </a:r>
            <a:r>
              <a:rPr lang="en-US" sz="1600" dirty="0" smtClean="0"/>
              <a:t>Technology Coach link under Teacher Resources.</a:t>
            </a:r>
          </a:p>
          <a:p>
            <a:pPr algn="ctr"/>
            <a:r>
              <a:rPr lang="en-US" sz="1600" dirty="0" smtClean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 Go to </a:t>
            </a:r>
            <a:r>
              <a:rPr lang="en-US" sz="1600" dirty="0" smtClean="0">
                <a:hlinkClick r:id="rId3"/>
              </a:rPr>
              <a:t>http://wellertechcoach.weebly.com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Click </a:t>
            </a:r>
            <a:r>
              <a:rPr lang="en-US" sz="1600" dirty="0"/>
              <a:t>on the </a:t>
            </a:r>
            <a:r>
              <a:rPr lang="en-US" sz="1600" dirty="0" smtClean="0"/>
              <a:t>PD Evaluation Survey Tab.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Complete </a:t>
            </a:r>
            <a:r>
              <a:rPr lang="en-US" sz="1600" dirty="0"/>
              <a:t>the survey.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Have a great afternoon!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88" y="206375"/>
            <a:ext cx="8507412" cy="683719"/>
          </a:xfrm>
        </p:spPr>
        <p:txBody>
          <a:bodyPr anchor="t"/>
          <a:lstStyle/>
          <a:p>
            <a:pPr algn="ctr"/>
            <a:r>
              <a:rPr lang="en-US" dirty="0"/>
              <a:t>Exit Ticket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916" y="3124278"/>
            <a:ext cx="2066667" cy="1257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9" y="2914754"/>
            <a:ext cx="2304762" cy="1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Theme">
  <a:themeElements>
    <a:clrScheme name="Right Now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2DAAE1"/>
      </a:accent1>
      <a:accent2>
        <a:srgbClr val="004A66"/>
      </a:accent2>
      <a:accent3>
        <a:srgbClr val="9FCDEE"/>
      </a:accent3>
      <a:accent4>
        <a:srgbClr val="414343"/>
      </a:accent4>
      <a:accent5>
        <a:srgbClr val="7C7E7F"/>
      </a:accent5>
      <a:accent6>
        <a:srgbClr val="4F7E6E"/>
      </a:accent6>
      <a:hlink>
        <a:srgbClr val="91415B"/>
      </a:hlink>
      <a:folHlink>
        <a:srgbClr val="4B494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26250</TotalTime>
  <Words>434</Words>
  <Application>Microsoft Office PowerPoint</Application>
  <PresentationFormat>On-screen Show (16:9)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 Theme</vt:lpstr>
      <vt:lpstr>Welcome! Google Chrome or Mozilla Firefox are the Browsers of Choice.</vt:lpstr>
      <vt:lpstr>Bellwork</vt:lpstr>
      <vt:lpstr>To Create a Student Account</vt:lpstr>
      <vt:lpstr>Today's Agenda</vt:lpstr>
      <vt:lpstr>As you complete the assignment, what features do you notice are available to students? Be prepared to share with the group.</vt:lpstr>
      <vt:lpstr>Teacher Account Features</vt:lpstr>
      <vt:lpstr>Exit Ticket </vt:lpstr>
    </vt:vector>
  </TitlesOfParts>
  <Manager/>
  <Company>Snapwiz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Madhu Narasa</dc:creator>
  <cp:keywords/>
  <dc:description/>
  <cp:lastModifiedBy>Kayla Weller</cp:lastModifiedBy>
  <cp:revision>622</cp:revision>
  <cp:lastPrinted>2014-08-21T19:08:46Z</cp:lastPrinted>
  <dcterms:created xsi:type="dcterms:W3CDTF">2013-12-02T13:56:02Z</dcterms:created>
  <dcterms:modified xsi:type="dcterms:W3CDTF">2015-11-09T16:19:30Z</dcterms:modified>
  <cp:category/>
</cp:coreProperties>
</file>